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75" r:id="rId7"/>
    <p:sldId id="277" r:id="rId8"/>
    <p:sldId id="279" r:id="rId9"/>
    <p:sldId id="261" r:id="rId10"/>
    <p:sldId id="262" r:id="rId11"/>
    <p:sldId id="263" r:id="rId12"/>
    <p:sldId id="264" r:id="rId13"/>
    <p:sldId id="266" r:id="rId14"/>
    <p:sldId id="267" r:id="rId15"/>
    <p:sldId id="278" r:id="rId16"/>
    <p:sldId id="265" r:id="rId17"/>
    <p:sldId id="268" r:id="rId18"/>
    <p:sldId id="276" r:id="rId19"/>
    <p:sldId id="269" r:id="rId20"/>
    <p:sldId id="270" r:id="rId21"/>
    <p:sldId id="271" r:id="rId22"/>
    <p:sldId id="272" r:id="rId23"/>
    <p:sldId id="273" r:id="rId24"/>
    <p:sldId id="274" r:id="rId25"/>
    <p:sldId id="280" r:id="rId26"/>
    <p:sldId id="281" r:id="rId2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4" d="100"/>
          <a:sy n="84" d="100"/>
        </p:scale>
        <p:origin x="1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97C0E-A4CC-4A7B-BBD1-E4D5E3FB196A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02819-CC09-4340-987C-D3C1598CF0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223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4CB7-BA71-4A9C-BA15-EE39540180D2}" type="datetime1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41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4E59A-FFC5-4F64-AD13-58E57ADBCA05}" type="datetime1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830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96D07-FCC2-481E-A3AA-3D1BD24361EC}" type="datetime1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3312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D43D-FC1F-4DAB-9332-5B201F319E8F}" type="datetime1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592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B92F-A5BD-46FC-B554-2F7988701A17}" type="datetime1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2405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604A-B658-4B0C-8C41-B302A1D46B57}" type="datetime1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10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F6A0-CDF1-4DBC-97DE-EC61D9DC1972}" type="datetime1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423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7706-F4D4-4EF8-8748-30C6F9BB0981}" type="datetime1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46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E18C-96C8-4006-B031-8E9074582650}" type="datetime1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35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2823-809A-49EE-AFB2-0F514E4655CE}" type="datetime1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2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CBCB-5B36-4C79-BA08-D1C62CD17FE1}" type="datetime1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239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B2C2-4BFB-4DC1-91B8-FA1153BA29D1}" type="datetime1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05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5098-41C5-4206-A2C5-B71D22CC6267}" type="datetime1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43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267C-70CD-4CC4-8451-B433B16C8A9F}" type="datetime1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094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09B4-5D5B-497E-A9C2-320481B0DC51}" type="datetime1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26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3032-598B-4493-AAA3-E2C111295AD6}" type="datetime1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85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445D7-0139-4699-817A-361DA2B7490C}" type="datetime1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200D7D-E052-45F2-A071-8FFE42D37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81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sz="4000" b="1" dirty="0"/>
              <a:t>休日部活動地域移行検討に係るアンケート集計結果について</a:t>
            </a:r>
            <a:endParaRPr kumimoji="1" lang="ja-JP" altLang="en-US" sz="40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R5.10</a:t>
            </a:r>
            <a:r>
              <a:rPr kumimoji="1" lang="ja-JP" altLang="en-US" dirty="0"/>
              <a:t>スポーツ推進課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792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２．アンケート集計結果</a:t>
            </a:r>
            <a:br>
              <a:rPr lang="en-US" altLang="ja-JP" b="1" dirty="0"/>
            </a:br>
            <a:r>
              <a:rPr lang="ja-JP" altLang="en-US" b="1" dirty="0"/>
              <a:t>（２）団体について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3" y="2160589"/>
            <a:ext cx="9658157" cy="4461884"/>
          </a:xfrm>
        </p:spPr>
        <p:txBody>
          <a:bodyPr>
            <a:normAutofit/>
          </a:bodyPr>
          <a:lstStyle/>
          <a:p>
            <a:r>
              <a:rPr kumimoji="1" lang="ja-JP" altLang="en-US" b="1" dirty="0"/>
              <a:t>団体への加入条件（複数回答可）</a:t>
            </a:r>
            <a:endParaRPr kumimoji="1" lang="en-US" altLang="ja-JP" dirty="0"/>
          </a:p>
          <a:p>
            <a:endParaRPr lang="en-US" altLang="ja-JP" b="1" dirty="0"/>
          </a:p>
          <a:p>
            <a:endParaRPr kumimoji="1" lang="en-US" altLang="ja-JP" b="1" dirty="0"/>
          </a:p>
          <a:p>
            <a:endParaRPr lang="en-US" altLang="ja-JP" b="1" dirty="0"/>
          </a:p>
          <a:p>
            <a:endParaRPr kumimoji="1" lang="en-US" altLang="ja-JP" b="1" dirty="0"/>
          </a:p>
          <a:p>
            <a:endParaRPr lang="en-US" altLang="ja-JP" b="1" dirty="0"/>
          </a:p>
          <a:p>
            <a:endParaRPr kumimoji="1" lang="en-US" altLang="ja-JP" b="1" dirty="0"/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endParaRPr kumimoji="1" lang="en-US" altLang="ja-JP" b="1" dirty="0"/>
          </a:p>
          <a:p>
            <a:pPr marL="0" indent="0">
              <a:buNone/>
            </a:pPr>
            <a:r>
              <a:rPr lang="ja-JP" altLang="en-US" dirty="0"/>
              <a:t>　その他：既婚女性、５０歳以上、保護者による非常時の対応（引取り等）、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生徒・学校・部活動（入部届の提出）、社員のみ、愛好家、親子参加　等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533103"/>
            <a:ext cx="8596668" cy="302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758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２．アンケート集計結果</a:t>
            </a:r>
            <a:br>
              <a:rPr lang="en-US" altLang="ja-JP" b="1" dirty="0"/>
            </a:br>
            <a:r>
              <a:rPr lang="ja-JP" altLang="en-US" b="1" dirty="0"/>
              <a:t>（３）活動について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06911"/>
          </a:xfrm>
        </p:spPr>
        <p:txBody>
          <a:bodyPr/>
          <a:lstStyle/>
          <a:p>
            <a:r>
              <a:rPr kumimoji="1" lang="ja-JP" altLang="en-US" b="1" dirty="0"/>
              <a:t>活動拠点（複数回答可）</a:t>
            </a:r>
            <a:endParaRPr kumimoji="1" lang="en-US" altLang="ja-JP" b="1" dirty="0"/>
          </a:p>
          <a:p>
            <a:endParaRPr lang="en-US" altLang="ja-JP" b="1" dirty="0"/>
          </a:p>
          <a:p>
            <a:endParaRPr kumimoji="1" lang="en-US" altLang="ja-JP" b="1" dirty="0"/>
          </a:p>
          <a:p>
            <a:endParaRPr lang="en-US" altLang="ja-JP" b="1" dirty="0"/>
          </a:p>
          <a:p>
            <a:endParaRPr kumimoji="1" lang="en-US" altLang="ja-JP" b="1" dirty="0"/>
          </a:p>
          <a:p>
            <a:endParaRPr lang="en-US" altLang="ja-JP" b="1" dirty="0"/>
          </a:p>
          <a:p>
            <a:endParaRPr kumimoji="1" lang="en-US" altLang="ja-JP" b="1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その他：市内全域、市外（座間市等）、拠点なし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11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506807"/>
            <a:ext cx="8863462" cy="315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814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２．アンケート集計結果</a:t>
            </a:r>
            <a:br>
              <a:rPr lang="en-US" altLang="ja-JP" b="1" dirty="0"/>
            </a:br>
            <a:r>
              <a:rPr lang="ja-JP" altLang="en-US" b="1" dirty="0"/>
              <a:t>（３）活動について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5898"/>
          </a:xfrm>
        </p:spPr>
        <p:txBody>
          <a:bodyPr>
            <a:normAutofit fontScale="92500"/>
          </a:bodyPr>
          <a:lstStyle/>
          <a:p>
            <a:r>
              <a:rPr kumimoji="1" lang="ja-JP" altLang="en-US" b="1" dirty="0"/>
              <a:t>活動拠点 ＞ 地区名（緑区）</a:t>
            </a:r>
            <a:endParaRPr kumimoji="1" lang="en-US" altLang="ja-JP" b="1" dirty="0"/>
          </a:p>
          <a:p>
            <a:endParaRPr lang="en-US" altLang="ja-JP" b="1" dirty="0"/>
          </a:p>
          <a:p>
            <a:endParaRPr kumimoji="1" lang="en-US" altLang="ja-JP" b="1" dirty="0"/>
          </a:p>
          <a:p>
            <a:endParaRPr lang="en-US" altLang="ja-JP" b="1" dirty="0"/>
          </a:p>
          <a:p>
            <a:endParaRPr kumimoji="1" lang="en-US" altLang="ja-JP" b="1" dirty="0"/>
          </a:p>
          <a:p>
            <a:endParaRPr lang="en-US" altLang="ja-JP" b="1" dirty="0"/>
          </a:p>
          <a:p>
            <a:endParaRPr kumimoji="1" lang="en-US" altLang="ja-JP" b="1" dirty="0"/>
          </a:p>
          <a:p>
            <a:endParaRPr lang="en-US" altLang="ja-JP" b="1" dirty="0"/>
          </a:p>
          <a:p>
            <a:endParaRPr lang="en-US" altLang="ja-JP" b="1" dirty="0"/>
          </a:p>
          <a:p>
            <a:pPr marL="0" indent="0">
              <a:buNone/>
            </a:pPr>
            <a:r>
              <a:rPr kumimoji="1" lang="ja-JP" altLang="en-US" dirty="0"/>
              <a:t>　回答件数の多い順に、大沢地区、津久井地区・橋本地区、城山地区という結果と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なった。</a:t>
            </a:r>
          </a:p>
          <a:p>
            <a:pPr marL="0" indent="0">
              <a:buNone/>
            </a:pP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12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515063"/>
            <a:ext cx="8757611" cy="301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967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２．アンケート集計結果</a:t>
            </a:r>
            <a:br>
              <a:rPr lang="en-US" altLang="ja-JP" b="1" dirty="0"/>
            </a:br>
            <a:r>
              <a:rPr lang="ja-JP" altLang="en-US" b="1" dirty="0"/>
              <a:t>（３）活動について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18538"/>
          </a:xfrm>
        </p:spPr>
        <p:txBody>
          <a:bodyPr>
            <a:normAutofit/>
          </a:bodyPr>
          <a:lstStyle/>
          <a:p>
            <a:r>
              <a:rPr kumimoji="1" lang="ja-JP" altLang="en-US" b="1" dirty="0"/>
              <a:t>活動拠点 ＞ 地区名（中央区）</a:t>
            </a:r>
            <a:endParaRPr kumimoji="1" lang="en-US" altLang="ja-JP" b="1" dirty="0"/>
          </a:p>
          <a:p>
            <a:endParaRPr lang="en-US" altLang="ja-JP" b="1" dirty="0"/>
          </a:p>
          <a:p>
            <a:endParaRPr kumimoji="1" lang="en-US" altLang="ja-JP" b="1" dirty="0"/>
          </a:p>
          <a:p>
            <a:endParaRPr lang="en-US" altLang="ja-JP" b="1" dirty="0"/>
          </a:p>
          <a:p>
            <a:endParaRPr kumimoji="1" lang="en-US" altLang="ja-JP" b="1" dirty="0"/>
          </a:p>
          <a:p>
            <a:endParaRPr lang="en-US" altLang="ja-JP" b="1" dirty="0"/>
          </a:p>
          <a:p>
            <a:endParaRPr kumimoji="1" lang="en-US" altLang="ja-JP" b="1" dirty="0"/>
          </a:p>
          <a:p>
            <a:endParaRPr lang="en-US" altLang="ja-JP" b="1" dirty="0"/>
          </a:p>
          <a:p>
            <a:endParaRPr lang="en-US" altLang="ja-JP" b="1" dirty="0"/>
          </a:p>
          <a:p>
            <a:pPr marL="0" indent="0">
              <a:buNone/>
            </a:pPr>
            <a:r>
              <a:rPr kumimoji="1" lang="ja-JP" altLang="en-US" dirty="0"/>
              <a:t>　回答件数の多い順に、中央地区、大野北地区、上溝地区という結果となった。</a:t>
            </a:r>
          </a:p>
          <a:p>
            <a:pPr marL="0" indent="0">
              <a:buNone/>
            </a:pP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13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486488"/>
            <a:ext cx="923925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784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２．アンケート集計結果</a:t>
            </a:r>
            <a:br>
              <a:rPr lang="en-US" altLang="ja-JP" b="1" dirty="0"/>
            </a:br>
            <a:r>
              <a:rPr lang="ja-JP" altLang="en-US" b="1" dirty="0"/>
              <a:t>（３）活動について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18538"/>
          </a:xfrm>
        </p:spPr>
        <p:txBody>
          <a:bodyPr>
            <a:normAutofit/>
          </a:bodyPr>
          <a:lstStyle/>
          <a:p>
            <a:r>
              <a:rPr kumimoji="1" lang="ja-JP" altLang="en-US" b="1" dirty="0"/>
              <a:t>活動拠点 ＞ 地区名（南区）</a:t>
            </a:r>
            <a:endParaRPr kumimoji="1" lang="en-US" altLang="ja-JP" b="1" dirty="0"/>
          </a:p>
          <a:p>
            <a:endParaRPr lang="en-US" altLang="ja-JP" b="1" dirty="0"/>
          </a:p>
          <a:p>
            <a:endParaRPr kumimoji="1" lang="en-US" altLang="ja-JP" b="1" dirty="0"/>
          </a:p>
          <a:p>
            <a:endParaRPr lang="en-US" altLang="ja-JP" b="1" dirty="0"/>
          </a:p>
          <a:p>
            <a:endParaRPr kumimoji="1" lang="en-US" altLang="ja-JP" b="1" dirty="0"/>
          </a:p>
          <a:p>
            <a:endParaRPr lang="en-US" altLang="ja-JP" b="1" dirty="0"/>
          </a:p>
          <a:p>
            <a:endParaRPr kumimoji="1" lang="en-US" altLang="ja-JP" b="1" dirty="0"/>
          </a:p>
          <a:p>
            <a:endParaRPr lang="en-US" altLang="ja-JP" b="1" dirty="0"/>
          </a:p>
          <a:p>
            <a:endParaRPr lang="en-US" altLang="ja-JP" b="1" dirty="0"/>
          </a:p>
          <a:p>
            <a:pPr marL="0" indent="0">
              <a:buNone/>
            </a:pPr>
            <a:r>
              <a:rPr kumimoji="1" lang="ja-JP" altLang="en-US" dirty="0"/>
              <a:t>　回答件数の多い順に、東林地区、上鶴間地区、麻溝地区という結果となった。</a:t>
            </a:r>
          </a:p>
          <a:p>
            <a:pPr marL="0" indent="0">
              <a:buNone/>
            </a:pP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14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496013"/>
            <a:ext cx="9296400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824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２．アンケート集計結果</a:t>
            </a:r>
            <a:br>
              <a:rPr lang="en-US" altLang="ja-JP" b="1" dirty="0"/>
            </a:br>
            <a:r>
              <a:rPr lang="ja-JP" altLang="en-US" b="1" dirty="0"/>
              <a:t>（３）活動について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/>
              <a:t>（参考）地区別上位３種目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15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200278"/>
              </p:ext>
            </p:extLst>
          </p:nvPr>
        </p:nvGraphicFramePr>
        <p:xfrm>
          <a:off x="677333" y="2533130"/>
          <a:ext cx="11061585" cy="388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765">
                  <a:extLst>
                    <a:ext uri="{9D8B030D-6E8A-4147-A177-3AD203B41FA5}">
                      <a16:colId xmlns:a16="http://schemas.microsoft.com/office/drawing/2014/main" val="292184222"/>
                    </a:ext>
                  </a:extLst>
                </a:gridCol>
                <a:gridCol w="778291">
                  <a:extLst>
                    <a:ext uri="{9D8B030D-6E8A-4147-A177-3AD203B41FA5}">
                      <a16:colId xmlns:a16="http://schemas.microsoft.com/office/drawing/2014/main" val="1945148609"/>
                    </a:ext>
                  </a:extLst>
                </a:gridCol>
                <a:gridCol w="1882962">
                  <a:extLst>
                    <a:ext uri="{9D8B030D-6E8A-4147-A177-3AD203B41FA5}">
                      <a16:colId xmlns:a16="http://schemas.microsoft.com/office/drawing/2014/main" val="3368634936"/>
                    </a:ext>
                  </a:extLst>
                </a:gridCol>
                <a:gridCol w="3401884">
                  <a:extLst>
                    <a:ext uri="{9D8B030D-6E8A-4147-A177-3AD203B41FA5}">
                      <a16:colId xmlns:a16="http://schemas.microsoft.com/office/drawing/2014/main" val="1641092171"/>
                    </a:ext>
                  </a:extLst>
                </a:gridCol>
                <a:gridCol w="4418683">
                  <a:extLst>
                    <a:ext uri="{9D8B030D-6E8A-4147-A177-3AD203B41FA5}">
                      <a16:colId xmlns:a16="http://schemas.microsoft.com/office/drawing/2014/main" val="1082947720"/>
                    </a:ext>
                  </a:extLst>
                </a:gridCol>
              </a:tblGrid>
              <a:tr h="351446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地区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上位１種目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上位２種目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上位３種目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5438320"/>
                  </a:ext>
                </a:extLst>
              </a:tr>
              <a:tr h="351446">
                <a:tc rowSpan="4">
                  <a:txBody>
                    <a:bodyPr/>
                    <a:lstStyle/>
                    <a:p>
                      <a:r>
                        <a:rPr kumimoji="1" lang="ja-JP" altLang="en-US" sz="1400" dirty="0"/>
                        <a:t>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大沢</a:t>
                      </a:r>
                      <a:endParaRPr kumimoji="1" lang="en-US" altLang="ja-JP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バレーボール　４件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野球　３件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柔道　２件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4534701"/>
                  </a:ext>
                </a:extLst>
              </a:tr>
              <a:tr h="351446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津久井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バレーボール　３件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野球・サッカー　各２件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卓球・剣道　１件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3918699"/>
                  </a:ext>
                </a:extLst>
              </a:tr>
              <a:tr h="353625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橋本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野球　４件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バレーボール　２件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サッカー・卓球・剣道・体操・弓道・ドッジボール　各１件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05343"/>
                  </a:ext>
                </a:extLst>
              </a:tr>
              <a:tr h="351446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城山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バレーボール　３件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野球　２件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サッカー・バレーボール・卓球　各１件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4659576"/>
                  </a:ext>
                </a:extLst>
              </a:tr>
              <a:tr h="351446">
                <a:tc rowSpan="3">
                  <a:txBody>
                    <a:bodyPr/>
                    <a:lstStyle/>
                    <a:p>
                      <a:r>
                        <a:rPr kumimoji="1" lang="ja-JP" altLang="en-US" sz="1400" dirty="0"/>
                        <a:t>中央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中央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バレーボール　５件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ドッジボール　３件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サッカー・柔道　各２件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1112490"/>
                  </a:ext>
                </a:extLst>
              </a:tr>
              <a:tr h="351446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大野北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バレーボール　４件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空手道　３件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野球　２件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2904131"/>
                  </a:ext>
                </a:extLst>
              </a:tr>
              <a:tr h="351446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上溝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バレーボール　５件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サッカー・柔道・野球　各２件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卓球・ハンドボール・ドッジボール　各１件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0725152"/>
                  </a:ext>
                </a:extLst>
              </a:tr>
              <a:tr h="358549">
                <a:tc rowSpan="3">
                  <a:txBody>
                    <a:bodyPr/>
                    <a:lstStyle/>
                    <a:p>
                      <a:r>
                        <a:rPr kumimoji="1" lang="ja-JP" altLang="en-US" sz="1400" dirty="0"/>
                        <a:t>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東林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野球　８件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バレーボール　５件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サッカー・バスケットボール・卓球・剣道・柔道・空手道　各１件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3679655"/>
                  </a:ext>
                </a:extLst>
              </a:tr>
              <a:tr h="351446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上鶴間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バレーボール　８件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野球　３件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剣道　２件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9643782"/>
                  </a:ext>
                </a:extLst>
              </a:tr>
              <a:tr h="364259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麻溝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野球　５件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サッカー・バレーボール・ドッジボール　各２件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卓球・陸上・バドミントン・体操・弓道・少林寺拳法　各１件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8464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302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２．アンケート集計結果</a:t>
            </a:r>
            <a:br>
              <a:rPr lang="en-US" altLang="ja-JP" b="1" dirty="0"/>
            </a:br>
            <a:r>
              <a:rPr lang="ja-JP" altLang="en-US" b="1" dirty="0"/>
              <a:t>（３）活動について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5898"/>
          </a:xfrm>
        </p:spPr>
        <p:txBody>
          <a:bodyPr>
            <a:normAutofit/>
          </a:bodyPr>
          <a:lstStyle/>
          <a:p>
            <a:r>
              <a:rPr kumimoji="1" lang="ja-JP" altLang="en-US" b="1" dirty="0"/>
              <a:t>利用施設の類型（複数回答可）</a:t>
            </a:r>
            <a:endParaRPr kumimoji="1" lang="en-US" altLang="ja-JP" b="1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その他：幼稚園、広場、企業の施設　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16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5" y="2505539"/>
            <a:ext cx="8619410" cy="303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054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２．アンケート集計結果</a:t>
            </a:r>
            <a:br>
              <a:rPr lang="en-US" altLang="ja-JP" b="1" dirty="0"/>
            </a:br>
            <a:r>
              <a:rPr lang="ja-JP" altLang="en-US" b="1" dirty="0"/>
              <a:t>（３）活動について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/>
              <a:t>活動頻度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dirty="0"/>
              <a:t>　週２回（３）：６６件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週３回以上（４）：６５件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週１回（２）：１２件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週１回未満（１）：３件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その他（５）：７件</a:t>
            </a:r>
            <a:endParaRPr kumimoji="1" lang="en-US" altLang="ja-JP" dirty="0"/>
          </a:p>
          <a:p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17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9497" y="2160589"/>
            <a:ext cx="4493339" cy="393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746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２．アンケート集計結果</a:t>
            </a:r>
            <a:br>
              <a:rPr lang="en-US" altLang="ja-JP" b="1" dirty="0"/>
            </a:br>
            <a:r>
              <a:rPr lang="ja-JP" altLang="en-US" b="1" dirty="0"/>
              <a:t>（３）活動について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/>
              <a:t>活動頻度（種目別）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18</a:t>
            </a:fld>
            <a:endParaRPr kumimoji="1" lang="ja-JP" alt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913481"/>
              </p:ext>
            </p:extLst>
          </p:nvPr>
        </p:nvGraphicFramePr>
        <p:xfrm>
          <a:off x="677334" y="2524579"/>
          <a:ext cx="8128002" cy="407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05896836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88494833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23627321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64763373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899394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483347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種目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週１回未満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週１回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週２回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週３回以上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その他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885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バレーボール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169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野球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102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サッカー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153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柔道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678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剣道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258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体操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071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空手道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183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ドッジボール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30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少林寺拳法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561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バドミントン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770958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8019535" y="2290270"/>
            <a:ext cx="9127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単位：件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1664554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２．アンケート集計結果</a:t>
            </a:r>
            <a:br>
              <a:rPr lang="en-US" altLang="ja-JP" b="1" dirty="0"/>
            </a:br>
            <a:r>
              <a:rPr lang="ja-JP" altLang="en-US" b="1" dirty="0"/>
              <a:t>（４）指導者について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75738"/>
          </a:xfrm>
        </p:spPr>
        <p:txBody>
          <a:bodyPr>
            <a:normAutofit/>
          </a:bodyPr>
          <a:lstStyle/>
          <a:p>
            <a:r>
              <a:rPr kumimoji="1" lang="ja-JP" altLang="en-US" b="1" dirty="0"/>
              <a:t>指導者の資格等（複数回答可）</a:t>
            </a:r>
            <a:endParaRPr kumimoji="1" lang="en-US" altLang="ja-JP" b="1" dirty="0"/>
          </a:p>
          <a:p>
            <a:endParaRPr lang="en-US" altLang="ja-JP" b="1" dirty="0"/>
          </a:p>
          <a:p>
            <a:endParaRPr kumimoji="1" lang="en-US" altLang="ja-JP" b="1" dirty="0"/>
          </a:p>
          <a:p>
            <a:endParaRPr lang="en-US" altLang="ja-JP" b="1" dirty="0"/>
          </a:p>
          <a:p>
            <a:endParaRPr kumimoji="1" lang="en-US" altLang="ja-JP" b="1" dirty="0"/>
          </a:p>
          <a:p>
            <a:endParaRPr lang="en-US" altLang="ja-JP" b="1" dirty="0"/>
          </a:p>
          <a:p>
            <a:endParaRPr kumimoji="1" lang="en-US" altLang="ja-JP" b="1" dirty="0"/>
          </a:p>
          <a:p>
            <a:endParaRPr lang="en-US" altLang="ja-JP" b="1" dirty="0"/>
          </a:p>
          <a:p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ja-JP" altLang="en-US" dirty="0"/>
              <a:t>その他：団体の育成活動に協賛してくださる方、スポーツ各分野で専門書を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出版している専門家、各種目指導者資格保有者　等</a:t>
            </a:r>
            <a:endParaRPr kumimoji="1" lang="en-US" altLang="ja-JP" b="1" dirty="0"/>
          </a:p>
          <a:p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19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500776"/>
            <a:ext cx="8596668" cy="304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36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１．アンケート概要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426297"/>
            <a:ext cx="8854593" cy="4980189"/>
          </a:xfrm>
        </p:spPr>
        <p:txBody>
          <a:bodyPr>
            <a:normAutofit lnSpcReduction="10000"/>
          </a:bodyPr>
          <a:lstStyle/>
          <a:p>
            <a:r>
              <a:rPr lang="ja-JP" altLang="en-US" b="1" dirty="0"/>
              <a:t>目的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dirty="0"/>
              <a:t>　相模原市における休日部活動の地域移行に係る検討を進めるため、既存スポーツ団体の分布や現状の把握を行うこと。</a:t>
            </a:r>
            <a:endParaRPr lang="en-US" altLang="ja-JP" dirty="0"/>
          </a:p>
          <a:p>
            <a:r>
              <a:rPr kumimoji="1" lang="ja-JP" altLang="en-US" b="1" dirty="0"/>
              <a:t>対象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dirty="0"/>
              <a:t>　・種目協会登録団体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・スポーツ少年団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・総合型地域スポーツクラブ</a:t>
            </a:r>
            <a:endParaRPr lang="en-US" altLang="ja-JP" dirty="0"/>
          </a:p>
          <a:p>
            <a:r>
              <a:rPr kumimoji="1" lang="ja-JP" altLang="en-US" b="1" dirty="0"/>
              <a:t>回答期間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dirty="0"/>
              <a:t>　令和５年８月２３日（水）～９月３０日（土）</a:t>
            </a:r>
            <a:endParaRPr lang="en-US" altLang="ja-JP" dirty="0"/>
          </a:p>
          <a:p>
            <a:r>
              <a:rPr kumimoji="1" lang="ja-JP" altLang="en-US" b="1" dirty="0"/>
              <a:t>回答方法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 err="1"/>
              <a:t>LoGo</a:t>
            </a:r>
            <a:r>
              <a:rPr lang="ja-JP" altLang="en-US" dirty="0"/>
              <a:t>フォーム</a:t>
            </a:r>
            <a:endParaRPr lang="en-US" altLang="ja-JP" dirty="0"/>
          </a:p>
          <a:p>
            <a:r>
              <a:rPr kumimoji="1" lang="ja-JP" altLang="en-US" b="1" dirty="0"/>
              <a:t>回答数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dirty="0"/>
              <a:t>　１５３件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258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２．アンケート集計結果</a:t>
            </a:r>
            <a:br>
              <a:rPr lang="en-US" altLang="ja-JP" b="1" dirty="0"/>
            </a:br>
            <a:r>
              <a:rPr lang="ja-JP" altLang="en-US" b="1" dirty="0"/>
              <a:t>（４）指導者について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00429"/>
          </a:xfrm>
        </p:spPr>
        <p:txBody>
          <a:bodyPr>
            <a:normAutofit/>
          </a:bodyPr>
          <a:lstStyle/>
          <a:p>
            <a:r>
              <a:rPr kumimoji="1" lang="ja-JP" altLang="en-US" b="1" dirty="0"/>
              <a:t>指導者の年齢層（複数回答可）</a:t>
            </a:r>
            <a:endParaRPr kumimoji="1" lang="en-US" altLang="ja-JP" b="1" dirty="0"/>
          </a:p>
          <a:p>
            <a:endParaRPr lang="en-US" altLang="ja-JP" b="1" dirty="0"/>
          </a:p>
          <a:p>
            <a:endParaRPr kumimoji="1" lang="en-US" altLang="ja-JP" b="1" dirty="0"/>
          </a:p>
          <a:p>
            <a:endParaRPr lang="en-US" altLang="ja-JP" b="1" dirty="0"/>
          </a:p>
          <a:p>
            <a:endParaRPr kumimoji="1" lang="en-US" altLang="ja-JP" b="1" dirty="0"/>
          </a:p>
          <a:p>
            <a:endParaRPr lang="en-US" altLang="ja-JP" b="1" dirty="0"/>
          </a:p>
          <a:p>
            <a:endParaRPr kumimoji="1" lang="en-US" altLang="ja-JP" b="1" dirty="0"/>
          </a:p>
          <a:p>
            <a:endParaRPr lang="en-US" altLang="ja-JP" b="1" dirty="0"/>
          </a:p>
          <a:p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lang="ja-JP" altLang="en-US" dirty="0"/>
              <a:t>その他：年齢層は多岐にわたっており、掌握していない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/>
              <a:t>回答件数が多い順に、</a:t>
            </a:r>
            <a:r>
              <a:rPr lang="ja-JP" altLang="en-US" dirty="0"/>
              <a:t>４０代、３０代、５０代という結果となった。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20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5" y="2500775"/>
            <a:ext cx="8596668" cy="3011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40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dirty="0"/>
              <a:t>２．アンケート集計結果</a:t>
            </a:r>
            <a:br>
              <a:rPr lang="en-US" altLang="ja-JP" b="1" dirty="0"/>
            </a:br>
            <a:r>
              <a:rPr lang="ja-JP" altLang="en-US" b="1" dirty="0"/>
              <a:t>（５）休日部活動地域移行について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/>
              <a:t>休日部活動地域移行に係る認知度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dirty="0"/>
              <a:t>　以前から知っている（１）：１１５件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詳しくは分からないが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kumimoji="1" lang="ja-JP" altLang="en-US" dirty="0"/>
              <a:t>聞いたことがある（２）：３１件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今回初めて知った（３）：７件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21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1627" y="2160589"/>
            <a:ext cx="3762375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116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２．アンケート集計結果</a:t>
            </a:r>
            <a:br>
              <a:rPr lang="en-US" altLang="ja-JP" b="1" dirty="0"/>
            </a:br>
            <a:r>
              <a:rPr lang="ja-JP" altLang="en-US" b="1" dirty="0"/>
              <a:t>（５）休日部活動地域移行について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67236"/>
          </a:xfrm>
        </p:spPr>
        <p:txBody>
          <a:bodyPr>
            <a:normAutofit/>
          </a:bodyPr>
          <a:lstStyle/>
          <a:p>
            <a:r>
              <a:rPr kumimoji="1" lang="ja-JP" altLang="en-US" b="1" dirty="0"/>
              <a:t>実際に指導者を派遣できる可能性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ja-JP" altLang="en-US" dirty="0"/>
              <a:t>現時点では判断できない（５）：４０件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ja-JP" altLang="en-US" dirty="0"/>
              <a:t>派遣できる可能性がある（２）：３６件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ja-JP" altLang="en-US" dirty="0"/>
              <a:t>派遣できない（４）：３２件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ja-JP" altLang="en-US" dirty="0"/>
              <a:t>派遣できる可能性は低い（３）：２４件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ja-JP" altLang="en-US" dirty="0"/>
              <a:t>積極的に派遣したい（１）：２１件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ja-JP" altLang="en-US" dirty="0"/>
              <a:t>派遣に積極的な回答数：５７件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（積極的に派遣したい・派遣できる可能性がある）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派遣に消極的な回答</a:t>
            </a:r>
            <a:r>
              <a:rPr lang="ja-JP" altLang="en-US" dirty="0"/>
              <a:t>数：５６件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（派遣できない・派遣できる可能性は低い）　とほぼ五分五分という結果に。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22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2612" y="1930400"/>
            <a:ext cx="3914775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9004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２．アンケート集計結果</a:t>
            </a:r>
            <a:br>
              <a:rPr lang="en-US" altLang="ja-JP" b="1" dirty="0"/>
            </a:br>
            <a:r>
              <a:rPr lang="ja-JP" altLang="en-US" b="1" dirty="0"/>
              <a:t>（５）休日部活動地域移行について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3" y="2160589"/>
            <a:ext cx="9976811" cy="4245898"/>
          </a:xfrm>
        </p:spPr>
        <p:txBody>
          <a:bodyPr>
            <a:normAutofit lnSpcReduction="10000"/>
          </a:bodyPr>
          <a:lstStyle/>
          <a:p>
            <a:r>
              <a:rPr kumimoji="1" lang="ja-JP" altLang="en-US" b="1" dirty="0"/>
              <a:t>実際に中学生を受入れできる可能性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　</a:t>
            </a:r>
            <a:r>
              <a:rPr kumimoji="1" lang="ja-JP" altLang="en-US" dirty="0"/>
              <a:t>現時点では判断できない（５）：４４件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ja-JP" altLang="en-US" dirty="0"/>
              <a:t>受入れできない（４）：４２件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b="1" dirty="0"/>
              <a:t>　</a:t>
            </a:r>
            <a:r>
              <a:rPr kumimoji="1" lang="ja-JP" altLang="en-US" dirty="0"/>
              <a:t>積極的に受入れしたい（１）：２９件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受入れできる可能性がある（２）：２２件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受入れできる可能性は低い（３）：１６件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lang="ja-JP" altLang="en-US" dirty="0"/>
              <a:t>受入れに積極的な回答数：５１件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（積極的に受入れしたい・受入れできる可能性がある）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受入れに消極的な回答数：５８件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（受入れできない・受入れできる可能性は低い）　と消極的な回答がやや上回る結果に。</a:t>
            </a:r>
          </a:p>
          <a:p>
            <a:pPr marL="0" indent="0">
              <a:buNone/>
            </a:pP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23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2686" y="1717243"/>
            <a:ext cx="3781425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1469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２．アンケート集計結果</a:t>
            </a:r>
            <a:br>
              <a:rPr lang="en-US" altLang="ja-JP" b="1" dirty="0"/>
            </a:br>
            <a:r>
              <a:rPr lang="ja-JP" altLang="en-US" b="1" dirty="0"/>
              <a:t>（５）休日部活動地域移行について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/>
              <a:t>（参考）指導者等の派遣に積極的な回答の多い種目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dirty="0"/>
              <a:t>　バレーボール　１５件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野球　１３件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サッカー　６件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lang="ja-JP" altLang="en-US" b="1" dirty="0"/>
              <a:t>（参考）中学生の受入れに積極的な回答の多い種目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lang="ja-JP" altLang="en-US" dirty="0"/>
              <a:t>バレーボール　１１件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野球　７件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剣道・柔道・空手道・少林寺拳法　各４件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5659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２．アンケート集計結果</a:t>
            </a:r>
            <a:br>
              <a:rPr lang="en-US" altLang="ja-JP" b="1" dirty="0"/>
            </a:br>
            <a:r>
              <a:rPr lang="ja-JP" altLang="en-US" b="1" dirty="0"/>
              <a:t>（５）休日部活動地域移行について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/>
              <a:t>年間での受入れ可能人数（種目別平均値</a:t>
            </a:r>
            <a:r>
              <a:rPr lang="ja-JP" altLang="en-US" b="1" dirty="0"/>
              <a:t>）</a:t>
            </a:r>
            <a:endParaRPr kumimoji="1" lang="en-US" altLang="ja-JP" b="1" dirty="0"/>
          </a:p>
          <a:p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25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878947"/>
              </p:ext>
            </p:extLst>
          </p:nvPr>
        </p:nvGraphicFramePr>
        <p:xfrm>
          <a:off x="677334" y="2524579"/>
          <a:ext cx="10238316" cy="407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167">
                  <a:extLst>
                    <a:ext uri="{9D8B030D-6E8A-4147-A177-3AD203B41FA5}">
                      <a16:colId xmlns:a16="http://schemas.microsoft.com/office/drawing/2014/main" val="2058968364"/>
                    </a:ext>
                  </a:extLst>
                </a:gridCol>
                <a:gridCol w="3440949">
                  <a:extLst>
                    <a:ext uri="{9D8B030D-6E8A-4147-A177-3AD203B41FA5}">
                      <a16:colId xmlns:a16="http://schemas.microsoft.com/office/drawing/2014/main" val="884948338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1236273215"/>
                    </a:ext>
                  </a:extLst>
                </a:gridCol>
                <a:gridCol w="2838450">
                  <a:extLst>
                    <a:ext uri="{9D8B030D-6E8A-4147-A177-3AD203B41FA5}">
                      <a16:colId xmlns:a16="http://schemas.microsoft.com/office/drawing/2014/main" val="6476337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種目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種目ごとの合計人数（人）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件数（件）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１件あたりの人数（人）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9885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バレーボール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234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16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14.6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9169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野球</a:t>
                      </a:r>
                      <a:endParaRPr kumimoji="1" lang="en-US" altLang="ja-JP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11.2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7102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サッカー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40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6153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柔道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17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2678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剣道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115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19.2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3258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体操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1,030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343.3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9071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空手道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21.3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1183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ドッジボール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11.7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430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少林寺拳法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17.5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8561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バドミントン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3770958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4362450" y="4090586"/>
            <a:ext cx="1924050" cy="280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※</a:t>
            </a:r>
            <a:r>
              <a:rPr lang="ja-JP" altLang="en-US" sz="1200" dirty="0"/>
              <a:t>協会の</a:t>
            </a:r>
            <a:r>
              <a:rPr lang="en-US" altLang="ja-JP" sz="1200" dirty="0"/>
              <a:t>1,000</a:t>
            </a:r>
            <a:r>
              <a:rPr lang="ja-JP" altLang="en-US" sz="1200" dirty="0"/>
              <a:t>人を除く</a:t>
            </a:r>
            <a:endParaRPr kumimoji="1" lang="en-US" altLang="ja-JP" sz="1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29100" y="4826878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※</a:t>
            </a:r>
            <a:r>
              <a:rPr lang="ja-JP" altLang="en-US" sz="1200" dirty="0"/>
              <a:t>総合型の</a:t>
            </a:r>
            <a:r>
              <a:rPr lang="en-US" altLang="ja-JP" sz="1200" dirty="0"/>
              <a:t>1,000</a:t>
            </a:r>
            <a:r>
              <a:rPr lang="ja-JP" altLang="en-US" sz="1200" dirty="0"/>
              <a:t>人を含む</a:t>
            </a:r>
            <a:endParaRPr kumimoji="1"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12435192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２．アンケート集計結果</a:t>
            </a:r>
            <a:br>
              <a:rPr lang="en-US" altLang="ja-JP" b="1" dirty="0"/>
            </a:br>
            <a:r>
              <a:rPr lang="ja-JP" altLang="en-US" b="1" dirty="0"/>
              <a:t>（５）休日部活動地域移行について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60589"/>
            <a:ext cx="9397266" cy="3880773"/>
          </a:xfrm>
        </p:spPr>
        <p:txBody>
          <a:bodyPr/>
          <a:lstStyle/>
          <a:p>
            <a:r>
              <a:rPr kumimoji="1" lang="ja-JP" altLang="en-US" b="1" dirty="0"/>
              <a:t>１か月１人あたりの団費</a:t>
            </a:r>
            <a:r>
              <a:rPr kumimoji="1" lang="en-US" altLang="ja-JP" b="1" dirty="0"/>
              <a:t>※</a:t>
            </a:r>
            <a:r>
              <a:rPr kumimoji="1" lang="ja-JP" altLang="en-US" b="1" dirty="0"/>
              <a:t>（種目別件数）</a:t>
            </a:r>
            <a:r>
              <a:rPr lang="en-US" altLang="ja-JP" sz="1050" dirty="0"/>
              <a:t>※</a:t>
            </a:r>
            <a:r>
              <a:rPr lang="ja-JP" altLang="en-US" sz="1050" dirty="0"/>
              <a:t>スポーツ活動に必要な道具等に係る費用は除く</a:t>
            </a:r>
          </a:p>
          <a:p>
            <a:endParaRPr kumimoji="1" lang="en-US" altLang="ja-JP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26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077384"/>
              </p:ext>
            </p:extLst>
          </p:nvPr>
        </p:nvGraphicFramePr>
        <p:xfrm>
          <a:off x="677334" y="2511132"/>
          <a:ext cx="9397266" cy="375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278">
                  <a:extLst>
                    <a:ext uri="{9D8B030D-6E8A-4147-A177-3AD203B41FA5}">
                      <a16:colId xmlns:a16="http://schemas.microsoft.com/office/drawing/2014/main" val="2058968364"/>
                    </a:ext>
                  </a:extLst>
                </a:gridCol>
                <a:gridCol w="510988">
                  <a:extLst>
                    <a:ext uri="{9D8B030D-6E8A-4147-A177-3AD203B41FA5}">
                      <a16:colId xmlns:a16="http://schemas.microsoft.com/office/drawing/2014/main" val="88494833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23627321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64763373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96505914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13655676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78878776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0271467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3016545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種目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0</a:t>
                      </a:r>
                      <a:r>
                        <a:rPr kumimoji="1" lang="ja-JP" altLang="en-US" sz="160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</a:t>
                      </a:r>
                      <a:r>
                        <a:rPr kumimoji="1" lang="ja-JP" altLang="en-US" sz="1400" dirty="0"/>
                        <a:t>円～</a:t>
                      </a:r>
                      <a:r>
                        <a:rPr kumimoji="1" lang="en-US" altLang="ja-JP" sz="1400" dirty="0"/>
                        <a:t>1,000</a:t>
                      </a:r>
                      <a:r>
                        <a:rPr kumimoji="1" lang="ja-JP" altLang="en-US" sz="140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1,001</a:t>
                      </a:r>
                      <a:r>
                        <a:rPr kumimoji="1" lang="ja-JP" altLang="en-US" sz="1400" dirty="0"/>
                        <a:t>円～</a:t>
                      </a:r>
                      <a:r>
                        <a:rPr kumimoji="1" lang="en-US" altLang="ja-JP" sz="1400" dirty="0"/>
                        <a:t>2,000</a:t>
                      </a:r>
                      <a:r>
                        <a:rPr kumimoji="1" lang="ja-JP" altLang="en-US" sz="140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2,001</a:t>
                      </a:r>
                      <a:r>
                        <a:rPr kumimoji="1" lang="ja-JP" altLang="en-US" sz="1400" dirty="0"/>
                        <a:t>円～</a:t>
                      </a:r>
                      <a:r>
                        <a:rPr kumimoji="1" lang="en-US" altLang="ja-JP" sz="1400" dirty="0"/>
                        <a:t>3,000</a:t>
                      </a:r>
                      <a:r>
                        <a:rPr kumimoji="1" lang="ja-JP" altLang="en-US" sz="140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3,001</a:t>
                      </a:r>
                      <a:r>
                        <a:rPr kumimoji="1" lang="ja-JP" altLang="en-US" sz="1400" dirty="0"/>
                        <a:t>円～</a:t>
                      </a:r>
                      <a:r>
                        <a:rPr kumimoji="1" lang="en-US" altLang="ja-JP" sz="1400" dirty="0"/>
                        <a:t>4,000</a:t>
                      </a:r>
                      <a:r>
                        <a:rPr kumimoji="1" lang="ja-JP" altLang="en-US" sz="140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4,001</a:t>
                      </a:r>
                      <a:r>
                        <a:rPr kumimoji="1" lang="ja-JP" altLang="en-US" sz="1400" dirty="0"/>
                        <a:t>円～</a:t>
                      </a:r>
                      <a:r>
                        <a:rPr kumimoji="1" lang="en-US" altLang="ja-JP" sz="1400" dirty="0"/>
                        <a:t>5,000</a:t>
                      </a:r>
                      <a:r>
                        <a:rPr kumimoji="1" lang="ja-JP" altLang="en-US" sz="140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5,001</a:t>
                      </a:r>
                      <a:r>
                        <a:rPr kumimoji="1" lang="ja-JP" altLang="en-US" sz="1400" dirty="0"/>
                        <a:t>円～</a:t>
                      </a:r>
                      <a:r>
                        <a:rPr kumimoji="1" lang="en-US" altLang="ja-JP" sz="1400" dirty="0"/>
                        <a:t>10,000</a:t>
                      </a:r>
                      <a:r>
                        <a:rPr kumimoji="1" lang="ja-JP" altLang="en-US" sz="140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10,001</a:t>
                      </a:r>
                      <a:r>
                        <a:rPr kumimoji="1" lang="ja-JP" altLang="en-US" sz="1400" dirty="0"/>
                        <a:t>円～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988503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バレーボール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21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8</a:t>
                      </a:r>
                      <a:endParaRPr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4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916976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野球</a:t>
                      </a:r>
                      <a:endParaRPr kumimoji="1" lang="en-US" altLang="ja-JP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3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3</a:t>
                      </a:r>
                      <a:endParaRPr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9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4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2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710253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サッカー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0</a:t>
                      </a:r>
                      <a:endParaRPr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2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3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4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615308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柔道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2</a:t>
                      </a:r>
                      <a:endParaRPr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267878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剣道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3</a:t>
                      </a:r>
                      <a:endParaRPr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2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325886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体操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2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907195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空手道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118363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ドッジボール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2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43078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少林寺拳法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856195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バドミントン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3770958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9274002" y="2236075"/>
            <a:ext cx="9127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単位：件</a:t>
            </a:r>
            <a:endParaRPr kumimoji="1" lang="ja-JP" altLang="en-US" sz="11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7334" y="6282739"/>
            <a:ext cx="53200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受入れ可否について、「現時点では判断できない」と回答した件数も含む。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928141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２．アンケート集計結果</a:t>
            </a:r>
            <a:br>
              <a:rPr kumimoji="1" lang="en-US" altLang="ja-JP" b="1" dirty="0"/>
            </a:br>
            <a:r>
              <a:rPr lang="ja-JP" altLang="en-US" b="1" dirty="0"/>
              <a:t>（１）回答者について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73956"/>
          </a:xfrm>
        </p:spPr>
        <p:txBody>
          <a:bodyPr>
            <a:normAutofit/>
          </a:bodyPr>
          <a:lstStyle/>
          <a:p>
            <a:r>
              <a:rPr kumimoji="1" lang="ja-JP" altLang="en-US" b="1" dirty="0"/>
              <a:t>当該団体における役職・役割（複数回答可）</a:t>
            </a:r>
            <a:endParaRPr kumimoji="1" lang="en-US" altLang="ja-JP" b="1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その他：コーチ、監督、指導者、事務局長、理事・理事長・副理事長、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部活動顧問、連絡係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612" y="2548390"/>
            <a:ext cx="7500051" cy="264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432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２．アンケート集計結果</a:t>
            </a:r>
            <a:br>
              <a:rPr kumimoji="1" lang="en-US" altLang="ja-JP" b="1" dirty="0"/>
            </a:br>
            <a:r>
              <a:rPr lang="ja-JP" altLang="en-US" b="1" dirty="0"/>
              <a:t>（２）団体について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17302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b="1" dirty="0"/>
              <a:t>種目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dirty="0"/>
              <a:t>　バレーボール（６）：５７件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野球（１）：３２件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サッカー（３）：１３件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柔道（１０）：７件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剣道（９）：６件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体操（１５）、空手道（１７）、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ドッジボール（２０）：５件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少林寺拳法：４件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バドミントン：３件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ソフトボール：２件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バスケットボール、卓球、陸上、ハンドホール、弓道：１件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その他（２２）：９件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1631" y="1262093"/>
            <a:ext cx="4238625" cy="3743325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745673" y="2160589"/>
            <a:ext cx="39346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※</a:t>
            </a:r>
            <a:r>
              <a:rPr kumimoji="1" lang="ja-JP" altLang="en-US" sz="1100" dirty="0"/>
              <a:t>かっこ内の数字は、円グラフ中の数字と対応するもの。</a:t>
            </a:r>
          </a:p>
        </p:txBody>
      </p:sp>
    </p:spTree>
    <p:extLst>
      <p:ext uri="{BB962C8B-B14F-4D97-AF65-F5344CB8AC3E}">
        <p14:creationId xmlns:p14="http://schemas.microsoft.com/office/powerpoint/2010/main" val="618390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3" y="2160589"/>
            <a:ext cx="9713576" cy="4101666"/>
          </a:xfrm>
        </p:spPr>
        <p:txBody>
          <a:bodyPr>
            <a:normAutofit/>
          </a:bodyPr>
          <a:lstStyle/>
          <a:p>
            <a:r>
              <a:rPr kumimoji="1" lang="ja-JP" altLang="en-US" b="1" dirty="0"/>
              <a:t>団体の類型（複数回答可）</a:t>
            </a:r>
            <a:endParaRPr kumimoji="1" lang="en-US" altLang="ja-JP" b="1" dirty="0"/>
          </a:p>
          <a:p>
            <a:endParaRPr lang="en-US" altLang="ja-JP" b="1" dirty="0"/>
          </a:p>
          <a:p>
            <a:endParaRPr kumimoji="1" lang="en-US" altLang="ja-JP" b="1" dirty="0"/>
          </a:p>
          <a:p>
            <a:endParaRPr lang="en-US" altLang="ja-JP" b="1" dirty="0"/>
          </a:p>
          <a:p>
            <a:endParaRPr kumimoji="1" lang="en-US" altLang="ja-JP" b="1" dirty="0"/>
          </a:p>
          <a:p>
            <a:endParaRPr lang="en-US" altLang="ja-JP" b="1" dirty="0"/>
          </a:p>
          <a:p>
            <a:endParaRPr kumimoji="1" lang="en-US" altLang="ja-JP" b="1" dirty="0"/>
          </a:p>
          <a:p>
            <a:endParaRPr lang="en-US" altLang="ja-JP" b="1" dirty="0"/>
          </a:p>
          <a:p>
            <a:pPr marL="0" indent="0">
              <a:buNone/>
            </a:pPr>
            <a:r>
              <a:rPr lang="ja-JP" altLang="en-US" dirty="0"/>
              <a:t>　回答件数の多い順に、相模原種目協会登録団体、スポーツ少年団、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市以外（国や県）の種目協会登録団体、総合型地域スポーツクラブという結果となった。</a:t>
            </a:r>
            <a:endParaRPr kumimoji="1" lang="en-US" altLang="ja-JP" dirty="0"/>
          </a:p>
          <a:p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２．アンケート集計結果</a:t>
            </a:r>
            <a:br>
              <a:rPr kumimoji="1" lang="en-US" altLang="ja-JP" b="1" dirty="0"/>
            </a:br>
            <a:r>
              <a:rPr lang="ja-JP" altLang="en-US" b="1" dirty="0"/>
              <a:t>（２）団体について</a:t>
            </a:r>
            <a:endParaRPr kumimoji="1" lang="ja-JP" altLang="en-US" b="1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525" y="2539765"/>
            <a:ext cx="7438138" cy="265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281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２．アンケート集計結果</a:t>
            </a:r>
            <a:br>
              <a:rPr lang="en-US" altLang="ja-JP" b="1" dirty="0"/>
            </a:br>
            <a:r>
              <a:rPr lang="ja-JP" altLang="en-US" b="1" dirty="0"/>
              <a:t>（２）団体について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/>
              <a:t>構成員人数</a:t>
            </a:r>
            <a:r>
              <a:rPr lang="ja-JP" altLang="en-US" b="1" dirty="0"/>
              <a:t>（</a:t>
            </a:r>
            <a:r>
              <a:rPr kumimoji="1" lang="ja-JP" altLang="en-US" b="1" dirty="0"/>
              <a:t>種目別</a:t>
            </a:r>
            <a:r>
              <a:rPr lang="ja-JP" altLang="en-US" b="1" dirty="0"/>
              <a:t>平均値</a:t>
            </a:r>
            <a:r>
              <a:rPr kumimoji="1" lang="ja-JP" altLang="en-US" b="1" dirty="0"/>
              <a:t>）</a:t>
            </a:r>
            <a:r>
              <a:rPr kumimoji="1" lang="ja-JP" altLang="en-US" dirty="0"/>
              <a:t>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6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1284"/>
              </p:ext>
            </p:extLst>
          </p:nvPr>
        </p:nvGraphicFramePr>
        <p:xfrm>
          <a:off x="677334" y="2520460"/>
          <a:ext cx="8128002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05896836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88494833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23627321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64763373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899394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48334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種目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団体運営者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小学生以下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中学生以下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高校生以上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全体人数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9885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バレーボール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6.6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1.9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79169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野球</a:t>
                      </a:r>
                      <a:endParaRPr kumimoji="1" lang="en-US" altLang="ja-JP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23.5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21.5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1.6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7102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サッカー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15.1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66.1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18.5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6153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柔道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14.7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17.9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12.3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2678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剣道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13.3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10.8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3258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体操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109.2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135.4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9071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空手道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1183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ドッジボール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33.8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430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少林寺拳法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8561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バドミントン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19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19.7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3770958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8077200" y="2290270"/>
            <a:ext cx="855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単位：人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520133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２．アンケート集計結果</a:t>
            </a:r>
            <a:br>
              <a:rPr lang="en-US" altLang="ja-JP" b="1" dirty="0"/>
            </a:br>
            <a:r>
              <a:rPr lang="ja-JP" altLang="en-US" b="1" dirty="0"/>
              <a:t>（２）団体について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/>
              <a:t>各構成員人数</a:t>
            </a:r>
            <a:r>
              <a:rPr lang="ja-JP" altLang="en-US" b="1" dirty="0"/>
              <a:t>の全体人数に占める割合（</a:t>
            </a:r>
            <a:r>
              <a:rPr kumimoji="1" lang="ja-JP" altLang="en-US" b="1" dirty="0"/>
              <a:t>種目別</a:t>
            </a:r>
            <a:r>
              <a:rPr lang="ja-JP" altLang="en-US" b="1" dirty="0"/>
              <a:t>平均値</a:t>
            </a:r>
            <a:r>
              <a:rPr kumimoji="1" lang="ja-JP" altLang="en-US" b="1" dirty="0"/>
              <a:t>）</a:t>
            </a:r>
            <a:r>
              <a:rPr kumimoji="1" lang="ja-JP" altLang="en-US" dirty="0"/>
              <a:t>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7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988211"/>
              </p:ext>
            </p:extLst>
          </p:nvPr>
        </p:nvGraphicFramePr>
        <p:xfrm>
          <a:off x="677334" y="2520460"/>
          <a:ext cx="8128002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05896836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88494833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23627321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64763373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899394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48334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種目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団体運営者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小学生以下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中学生以下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高校生以上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全体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9885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バレーボール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9169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1" lang="ja-JP" alt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野球</a:t>
                      </a:r>
                      <a:endParaRPr kumimoji="1" lang="en-US" altLang="ja-JP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7102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サッカー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6153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柔道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2678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剣道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3258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体操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9071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空手道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1183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ドッジボール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430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少林寺拳法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8561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バドミントン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457200" rtl="0" eaLnBrk="1" fontAlgn="ctr" latinLnBrk="0" hangingPunct="1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3770958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8077200" y="2290270"/>
            <a:ext cx="855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単位：％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927052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２．アンケート集計結果</a:t>
            </a:r>
            <a:br>
              <a:rPr lang="en-US" altLang="ja-JP" b="1" dirty="0"/>
            </a:br>
            <a:r>
              <a:rPr lang="ja-JP" altLang="en-US" b="1" dirty="0"/>
              <a:t>（２）団体について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60589"/>
            <a:ext cx="9190566" cy="3880773"/>
          </a:xfrm>
        </p:spPr>
        <p:txBody>
          <a:bodyPr/>
          <a:lstStyle/>
          <a:p>
            <a:r>
              <a:rPr kumimoji="1" lang="ja-JP" altLang="en-US" b="1" dirty="0"/>
              <a:t>（参考）部活動の延長として活動を実施する</a:t>
            </a:r>
            <a:r>
              <a:rPr lang="ja-JP" altLang="en-US" b="1" dirty="0"/>
              <a:t>団体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dirty="0"/>
              <a:t>　団体名に「中学校」を含む件数　２０件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種目：バレーボール　</a:t>
            </a:r>
            <a:r>
              <a:rPr lang="ja-JP" altLang="en-US" dirty="0"/>
              <a:t>２０件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加入条件：部活動への加入、入部届の提出等　４件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利用施設の類型：学校体育施設　２０件、市スポーツ施設　１件（複数回答可）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活動頻度：週３回以上　１９件、週２回　１件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指導者の資格等：教職員　１８件、部活動技術指導者　７件（複数回答可）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864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r>
              <a:rPr kumimoji="1" lang="ja-JP" altLang="en-US" b="1" dirty="0"/>
              <a:t>性別による加入制限の有無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dirty="0"/>
              <a:t>　なし（３）：１０１件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女子のみ（２）：３３件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男子のみ（１）：１９件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sz="1600" b="1" dirty="0"/>
              <a:t>（参考）加入制限ありと回答した団体の種目内訳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D7D-E052-45F2-A071-8FFE42D373FF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２．アンケート集計結果</a:t>
            </a:r>
            <a:br>
              <a:rPr kumimoji="1" lang="en-US" altLang="ja-JP" b="1" dirty="0"/>
            </a:br>
            <a:r>
              <a:rPr lang="ja-JP" altLang="en-US" b="1" dirty="0"/>
              <a:t>（２）団体について</a:t>
            </a:r>
            <a:endParaRPr kumimoji="1" lang="ja-JP" altLang="en-US" b="1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7341" y="1279496"/>
            <a:ext cx="4248150" cy="3714750"/>
          </a:xfrm>
          <a:prstGeom prst="rect">
            <a:avLst/>
          </a:prstGeom>
        </p:spPr>
      </p:pic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018142"/>
              </p:ext>
            </p:extLst>
          </p:nvPr>
        </p:nvGraphicFramePr>
        <p:xfrm>
          <a:off x="914398" y="4527138"/>
          <a:ext cx="5181602" cy="140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1">
                  <a:extLst>
                    <a:ext uri="{9D8B030D-6E8A-4147-A177-3AD203B41FA5}">
                      <a16:colId xmlns:a16="http://schemas.microsoft.com/office/drawing/2014/main" val="2801891499"/>
                    </a:ext>
                  </a:extLst>
                </a:gridCol>
                <a:gridCol w="2590801">
                  <a:extLst>
                    <a:ext uri="{9D8B030D-6E8A-4147-A177-3AD203B41FA5}">
                      <a16:colId xmlns:a16="http://schemas.microsoft.com/office/drawing/2014/main" val="1617704139"/>
                    </a:ext>
                  </a:extLst>
                </a:gridCol>
              </a:tblGrid>
              <a:tr h="4189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男子のみ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女子のみ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9960993"/>
                  </a:ext>
                </a:extLst>
              </a:tr>
              <a:tr h="98941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/>
                        <a:t>野球、サッカー、</a:t>
                      </a:r>
                      <a:endParaRPr lang="en-US" altLang="ja-JP" dirty="0"/>
                    </a:p>
                    <a:p>
                      <a:r>
                        <a:rPr lang="ja-JP" altLang="en-US" dirty="0"/>
                        <a:t>バレーボール、剣道、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ソフトボール、</a:t>
                      </a:r>
                      <a:endParaRPr kumimoji="1" lang="en-US" altLang="ja-JP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バレーボール</a:t>
                      </a:r>
                      <a:endParaRPr kumimoji="1" lang="en-US" altLang="ja-JP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1378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6996057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395</TotalTime>
  <Words>2032</Words>
  <Application>Microsoft Office PowerPoint</Application>
  <PresentationFormat>ワイド画面</PresentationFormat>
  <Paragraphs>647</Paragraphs>
  <Slides>26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1" baseType="lpstr">
      <vt:lpstr>游ゴシック</vt:lpstr>
      <vt:lpstr>Arial</vt:lpstr>
      <vt:lpstr>Trebuchet MS</vt:lpstr>
      <vt:lpstr>Wingdings 3</vt:lpstr>
      <vt:lpstr>ファセット</vt:lpstr>
      <vt:lpstr>休日部活動地域移行検討に係るアンケート集計結果について</vt:lpstr>
      <vt:lpstr>１．アンケート概要</vt:lpstr>
      <vt:lpstr>２．アンケート集計結果 （１）回答者について</vt:lpstr>
      <vt:lpstr>２．アンケート集計結果 （２）団体について</vt:lpstr>
      <vt:lpstr>２．アンケート集計結果 （２）団体について</vt:lpstr>
      <vt:lpstr>２．アンケート集計結果 （２）団体について</vt:lpstr>
      <vt:lpstr>２．アンケート集計結果 （２）団体について</vt:lpstr>
      <vt:lpstr>２．アンケート集計結果 （２）団体について</vt:lpstr>
      <vt:lpstr>２．アンケート集計結果 （２）団体について</vt:lpstr>
      <vt:lpstr>２．アンケート集計結果 （２）団体について</vt:lpstr>
      <vt:lpstr>２．アンケート集計結果 （３）活動について</vt:lpstr>
      <vt:lpstr>２．アンケート集計結果 （３）活動について</vt:lpstr>
      <vt:lpstr>２．アンケート集計結果 （３）活動について</vt:lpstr>
      <vt:lpstr>２．アンケート集計結果 （３）活動について</vt:lpstr>
      <vt:lpstr>２．アンケート集計結果 （３）活動について</vt:lpstr>
      <vt:lpstr>２．アンケート集計結果 （３）活動について</vt:lpstr>
      <vt:lpstr>２．アンケート集計結果 （３）活動について</vt:lpstr>
      <vt:lpstr>２．アンケート集計結果 （３）活動について</vt:lpstr>
      <vt:lpstr>２．アンケート集計結果 （４）指導者について</vt:lpstr>
      <vt:lpstr>２．アンケート集計結果 （４）指導者について</vt:lpstr>
      <vt:lpstr>２．アンケート集計結果 （５）休日部活動地域移行について</vt:lpstr>
      <vt:lpstr>２．アンケート集計結果 （５）休日部活動地域移行について</vt:lpstr>
      <vt:lpstr>２．アンケート集計結果 （５）休日部活動地域移行について</vt:lpstr>
      <vt:lpstr>２．アンケート集計結果 （５）休日部活動地域移行について</vt:lpstr>
      <vt:lpstr>２．アンケート集計結果 （５）休日部活動地域移行について</vt:lpstr>
      <vt:lpstr>２．アンケート集計結果 （５）休日部活動地域移行について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休日部活動地域移行検討に係るアンケートについて（結果）</dc:title>
  <dc:creator>横山 萌子</dc:creator>
  <cp:lastModifiedBy>スポーツ協会 相模原市</cp:lastModifiedBy>
  <cp:revision>36</cp:revision>
  <dcterms:created xsi:type="dcterms:W3CDTF">2023-10-02T03:02:39Z</dcterms:created>
  <dcterms:modified xsi:type="dcterms:W3CDTF">2024-05-21T07:56:00Z</dcterms:modified>
</cp:coreProperties>
</file>