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75" r:id="rId7"/>
    <p:sldId id="277" r:id="rId8"/>
    <p:sldId id="279" r:id="rId9"/>
    <p:sldId id="261" r:id="rId10"/>
    <p:sldId id="262" r:id="rId11"/>
    <p:sldId id="263" r:id="rId12"/>
    <p:sldId id="264" r:id="rId13"/>
    <p:sldId id="266" r:id="rId14"/>
    <p:sldId id="267" r:id="rId15"/>
    <p:sldId id="278" r:id="rId16"/>
    <p:sldId id="265" r:id="rId17"/>
    <p:sldId id="268" r:id="rId18"/>
    <p:sldId id="276" r:id="rId19"/>
    <p:sldId id="269" r:id="rId20"/>
    <p:sldId id="270" r:id="rId21"/>
    <p:sldId id="271" r:id="rId22"/>
    <p:sldId id="272" r:id="rId23"/>
    <p:sldId id="273" r:id="rId24"/>
    <p:sldId id="274" r:id="rId25"/>
    <p:sldId id="280" r:id="rId26"/>
    <p:sldId id="281" r:id="rId2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97C0E-A4CC-4A7B-BBD1-E4D5E3FB196A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02819-CC09-4340-987C-D3C1598CF0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22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4CB7-BA71-4A9C-BA15-EE39540180D2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1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4E59A-FFC5-4F64-AD13-58E57ADBCA05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830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6D07-FCC2-481E-A3AA-3D1BD24361EC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3312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D43D-FC1F-4DAB-9332-5B201F319E8F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592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B92F-A5BD-46FC-B554-2F7988701A17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405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604A-B658-4B0C-8C41-B302A1D46B57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1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F6A0-CDF1-4DBC-97DE-EC61D9DC1972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423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7706-F4D4-4EF8-8748-30C6F9BB0981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46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E18C-96C8-4006-B031-8E9074582650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35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2823-809A-49EE-AFB2-0F514E4655CE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2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8CBCB-5B36-4C79-BA08-D1C62CD17FE1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3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B2C2-4BFB-4DC1-91B8-FA1153BA29D1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5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5098-41C5-4206-A2C5-B71D22CC6267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43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267C-70CD-4CC4-8451-B433B16C8A9F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09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F09B4-5D5B-497E-A9C2-320481B0DC51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26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3032-598B-4493-AAA3-E2C111295AD6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5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45D7-0139-4699-817A-361DA2B7490C}" type="datetime1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200D7D-E052-45F2-A071-8FFE42D373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81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sz="4000" b="1" dirty="0"/>
              <a:t>休日部活動地域移行検討に係るアンケート集計結果について</a:t>
            </a:r>
            <a:endParaRPr kumimoji="1" lang="ja-JP" altLang="en-US" sz="4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R5.10</a:t>
            </a:r>
            <a:r>
              <a:rPr kumimoji="1" lang="ja-JP" altLang="en-US" dirty="0"/>
              <a:t>スポーツ推進課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79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160589"/>
            <a:ext cx="9658157" cy="4461884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団体への加入条件（複数回答可）</a:t>
            </a:r>
            <a:endParaRPr kumimoji="1" lang="en-US" altLang="ja-JP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その他：既婚女性、５０歳以上、保護者による非常時の対応（引取り等）、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生徒・学校・部活動（入部届の提出）、社員のみ、愛好家、親子参加　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33103"/>
            <a:ext cx="8596668" cy="302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75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6911"/>
          </a:xfrm>
        </p:spPr>
        <p:txBody>
          <a:bodyPr/>
          <a:lstStyle/>
          <a:p>
            <a:r>
              <a:rPr kumimoji="1" lang="ja-JP" altLang="en-US" b="1" dirty="0"/>
              <a:t>活動拠点（複数回答可）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その他：市内全域、市外（座間市等）、拠点なし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06807"/>
            <a:ext cx="8863462" cy="315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81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5898"/>
          </a:xfrm>
        </p:spPr>
        <p:txBody>
          <a:bodyPr>
            <a:normAutofit fontScale="92500"/>
          </a:bodyPr>
          <a:lstStyle/>
          <a:p>
            <a:r>
              <a:rPr kumimoji="1" lang="ja-JP" altLang="en-US" b="1" dirty="0"/>
              <a:t>活動拠点 ＞ 地区名（緑区）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回答件数の多い順に、大沢地区、津久井地区・橋本地区、城山地区という結果と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なった。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15063"/>
            <a:ext cx="8757611" cy="301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967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18538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活動拠点 ＞ 地区名（中央区）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回答件数の多い順に、中央地区、大野北地区、上溝地区という結果となった。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486488"/>
            <a:ext cx="92392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84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18538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活動拠点 ＞ 地区名（南区）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回答件数の多い順に、東林地区、上鶴間地区、麻溝地区という結果となった。</a:t>
            </a:r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496013"/>
            <a:ext cx="92964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24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（参考）地区別上位３種目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200278"/>
              </p:ext>
            </p:extLst>
          </p:nvPr>
        </p:nvGraphicFramePr>
        <p:xfrm>
          <a:off x="677333" y="2533130"/>
          <a:ext cx="11061585" cy="388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765">
                  <a:extLst>
                    <a:ext uri="{9D8B030D-6E8A-4147-A177-3AD203B41FA5}">
                      <a16:colId xmlns:a16="http://schemas.microsoft.com/office/drawing/2014/main" val="292184222"/>
                    </a:ext>
                  </a:extLst>
                </a:gridCol>
                <a:gridCol w="778291">
                  <a:extLst>
                    <a:ext uri="{9D8B030D-6E8A-4147-A177-3AD203B41FA5}">
                      <a16:colId xmlns:a16="http://schemas.microsoft.com/office/drawing/2014/main" val="1945148609"/>
                    </a:ext>
                  </a:extLst>
                </a:gridCol>
                <a:gridCol w="1882962">
                  <a:extLst>
                    <a:ext uri="{9D8B030D-6E8A-4147-A177-3AD203B41FA5}">
                      <a16:colId xmlns:a16="http://schemas.microsoft.com/office/drawing/2014/main" val="3368634936"/>
                    </a:ext>
                  </a:extLst>
                </a:gridCol>
                <a:gridCol w="3401884">
                  <a:extLst>
                    <a:ext uri="{9D8B030D-6E8A-4147-A177-3AD203B41FA5}">
                      <a16:colId xmlns:a16="http://schemas.microsoft.com/office/drawing/2014/main" val="1641092171"/>
                    </a:ext>
                  </a:extLst>
                </a:gridCol>
                <a:gridCol w="4418683">
                  <a:extLst>
                    <a:ext uri="{9D8B030D-6E8A-4147-A177-3AD203B41FA5}">
                      <a16:colId xmlns:a16="http://schemas.microsoft.com/office/drawing/2014/main" val="1082947720"/>
                    </a:ext>
                  </a:extLst>
                </a:gridCol>
              </a:tblGrid>
              <a:tr h="35144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地区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上位１種目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上位２種目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上位３種目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5438320"/>
                  </a:ext>
                </a:extLst>
              </a:tr>
              <a:tr h="351446">
                <a:tc rowSpan="4">
                  <a:txBody>
                    <a:bodyPr/>
                    <a:lstStyle/>
                    <a:p>
                      <a:r>
                        <a:rPr kumimoji="1" lang="ja-JP" altLang="en-US" sz="1400" dirty="0"/>
                        <a:t>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大沢</a:t>
                      </a:r>
                      <a:endParaRPr kumimoji="1" lang="en-US" altLang="ja-JP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４件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柔道　２件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4534701"/>
                  </a:ext>
                </a:extLst>
              </a:tr>
              <a:tr h="35144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津久井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バレーボール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野球・サッカー　各２件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卓球・剣道　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3918699"/>
                  </a:ext>
                </a:extLst>
              </a:tr>
              <a:tr h="353625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橋本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４件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２件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サッカー・卓球・剣道・体操・弓道・ドッジボール　各１件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05343"/>
                  </a:ext>
                </a:extLst>
              </a:tr>
              <a:tr h="35144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城山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２件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サッカー・バレーボール・卓球　各１件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659576"/>
                  </a:ext>
                </a:extLst>
              </a:tr>
              <a:tr h="351446">
                <a:tc rowSpan="3">
                  <a:txBody>
                    <a:bodyPr/>
                    <a:lstStyle/>
                    <a:p>
                      <a:r>
                        <a:rPr kumimoji="1" lang="ja-JP" altLang="en-US" sz="1400" dirty="0"/>
                        <a:t>中央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中央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５件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ドッジボール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サッカー・柔道　各２件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1112490"/>
                  </a:ext>
                </a:extLst>
              </a:tr>
              <a:tr h="35144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大野北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４件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空手道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２件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2904131"/>
                  </a:ext>
                </a:extLst>
              </a:tr>
              <a:tr h="35144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上溝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５件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サッカー・柔道・野球　各２件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卓球・ハンドボール・ドッジボール　各１件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0725152"/>
                  </a:ext>
                </a:extLst>
              </a:tr>
              <a:tr h="358549">
                <a:tc rowSpan="3">
                  <a:txBody>
                    <a:bodyPr/>
                    <a:lstStyle/>
                    <a:p>
                      <a:r>
                        <a:rPr kumimoji="1" lang="ja-JP" altLang="en-US" sz="1400" dirty="0"/>
                        <a:t>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東林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８件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５件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サッカー・バスケットボール・卓球・剣道・柔道・空手道　各１件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3679655"/>
                  </a:ext>
                </a:extLst>
              </a:tr>
              <a:tr h="35144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上鶴間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　８件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３件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剣道　２件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643782"/>
                  </a:ext>
                </a:extLst>
              </a:tr>
              <a:tr h="364259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麻溝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　５件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サッカー・バレーボール・ドッジボール　各２件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卓球・陸上・バドミントン・体操・弓道・少林寺拳法　各１件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464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302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5898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利用施設の類型（複数回答可）</a:t>
            </a:r>
            <a:endParaRPr kumimoji="1" lang="en-US" altLang="ja-JP" b="1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その他：幼稚園、広場、企業の施設　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2505539"/>
            <a:ext cx="8619410" cy="303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54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活動頻度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週２回（３）：６６件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週３回以上（４）：６５件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週１回（２）：１２件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週１回未満（１）：３件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その他（５）：７件</a:t>
            </a:r>
            <a:endParaRPr kumimoji="1" lang="en-US" altLang="ja-JP" dirty="0"/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17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497" y="2160589"/>
            <a:ext cx="4493339" cy="393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46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（３）活動について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活動頻度（種目別）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13481"/>
              </p:ext>
            </p:extLst>
          </p:nvPr>
        </p:nvGraphicFramePr>
        <p:xfrm>
          <a:off x="677334" y="2524579"/>
          <a:ext cx="8128002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05896836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8494833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362732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476337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89939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83347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種目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週１回未満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週１回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週２回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週３回以上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その他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8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16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野球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1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サッカー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15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柔道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剣道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5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体操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7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空手道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18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ドッジボール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3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少林寺拳法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56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バドミントン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70958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019535" y="2290270"/>
            <a:ext cx="9127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単位：件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66455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（４）指導者について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5738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指導者の資格等（複数回答可）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その他：団体の育成活動に協賛してくださる方、スポーツ各分野で専門書を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出版している専門家、各種目指導者資格保有者　等</a:t>
            </a:r>
            <a:endParaRPr kumimoji="1" lang="en-US" altLang="ja-JP" b="1" dirty="0"/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500776"/>
            <a:ext cx="8596668" cy="304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3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１．アンケート概要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426297"/>
            <a:ext cx="8854593" cy="4980189"/>
          </a:xfrm>
        </p:spPr>
        <p:txBody>
          <a:bodyPr>
            <a:normAutofit lnSpcReduction="10000"/>
          </a:bodyPr>
          <a:lstStyle/>
          <a:p>
            <a:r>
              <a:rPr lang="ja-JP" altLang="en-US" b="1" dirty="0"/>
              <a:t>目的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　相模原市における休日部活動の地域移行に係る検討を進めるため、既存スポーツ団体の分布や現状の把握を行うこと。</a:t>
            </a:r>
            <a:endParaRPr lang="en-US" altLang="ja-JP" dirty="0"/>
          </a:p>
          <a:p>
            <a:r>
              <a:rPr kumimoji="1" lang="ja-JP" altLang="en-US" b="1" dirty="0"/>
              <a:t>対象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・種目協会登録団体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・スポーツ少年団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・総合型地域スポーツクラブ</a:t>
            </a:r>
            <a:endParaRPr lang="en-US" altLang="ja-JP" dirty="0"/>
          </a:p>
          <a:p>
            <a:r>
              <a:rPr kumimoji="1" lang="ja-JP" altLang="en-US" b="1" dirty="0"/>
              <a:t>回答期間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令和５年８月２３日（水）～９月３０日（土）</a:t>
            </a:r>
            <a:endParaRPr lang="en-US" altLang="ja-JP" dirty="0"/>
          </a:p>
          <a:p>
            <a:r>
              <a:rPr kumimoji="1" lang="ja-JP" altLang="en-US" b="1" dirty="0"/>
              <a:t>回答方法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err="1"/>
              <a:t>LoGo</a:t>
            </a:r>
            <a:r>
              <a:rPr lang="ja-JP" altLang="en-US" dirty="0"/>
              <a:t>フォーム</a:t>
            </a:r>
            <a:endParaRPr lang="en-US" altLang="ja-JP" dirty="0"/>
          </a:p>
          <a:p>
            <a:r>
              <a:rPr kumimoji="1" lang="ja-JP" altLang="en-US" b="1" dirty="0"/>
              <a:t>回答数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１５３件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25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（４）指導者について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00429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指導者の年齢層（複数回答可）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その他：年齢層は多岐にわたっており、掌握していない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回答件数が多い順に、</a:t>
            </a:r>
            <a:r>
              <a:rPr lang="ja-JP" altLang="en-US" dirty="0"/>
              <a:t>４０代、３０代、５０代という結果となった。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2500775"/>
            <a:ext cx="8596668" cy="301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0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休日部活動地域移行に係る認知度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以前から知っている（１）：１１５件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詳しくは分からないが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聞いたことがある（２）：３１件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今回初めて知った（３）：７件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21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1627" y="2160589"/>
            <a:ext cx="37623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16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67236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実際に指導者を派遣できる可能性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現時点では判断できない（５）：４０件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派遣できる可能性がある（２）：３６件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派遣できない（４）：３２件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派遣できる可能性は低い（３）：２４件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積極的に派遣したい（１）：２１件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派遣に積極的な回答数：５７件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（積極的に派遣したい・派遣できる可能性がある）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派遣に消極的な回答</a:t>
            </a:r>
            <a:r>
              <a:rPr lang="ja-JP" altLang="en-US" dirty="0"/>
              <a:t>数：５６件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（派遣できない・派遣できる可能性は低い）　とほぼ五分五分という結果に。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22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2612" y="1930400"/>
            <a:ext cx="391477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00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160589"/>
            <a:ext cx="9976811" cy="4245898"/>
          </a:xfrm>
        </p:spPr>
        <p:txBody>
          <a:bodyPr>
            <a:normAutofit lnSpcReduction="10000"/>
          </a:bodyPr>
          <a:lstStyle/>
          <a:p>
            <a:r>
              <a:rPr kumimoji="1" lang="ja-JP" altLang="en-US" b="1" dirty="0"/>
              <a:t>実際に中学生を受入れできる可能性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kumimoji="1" lang="ja-JP" altLang="en-US" dirty="0"/>
              <a:t>現時点では判断できない（５）：４４件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受入れできない（４）：４２件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kumimoji="1" lang="ja-JP" altLang="en-US" dirty="0"/>
              <a:t>積極的に受入れしたい（１）：２９件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受入れできる可能性がある（２）：２２件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受入れできる可能性は低い（３）：１６件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受入れに積極的な回答数：５１件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（積極的に受入れしたい・受入れできる可能性がある）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受入れに消極的な回答数：５８件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（受入れできない・受入れできる可能性は低い）　と消極的な回答がやや上回る結果に。</a:t>
            </a:r>
          </a:p>
          <a:p>
            <a:pPr marL="0" indent="0">
              <a:buNone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23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686" y="1717243"/>
            <a:ext cx="378142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146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（参考）指導者等の派遣に積極的な回答の多い種目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バレーボール　１５件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野球　１３件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サッカー　６件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b="1" dirty="0"/>
              <a:t>（参考）中学生の受入れに積極的な回答の多い種目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バレーボール　１１件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野球　７件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剣道・柔道・空手道・少林寺拳法　各４件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565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年間での受入れ可能人数（種目別平均値</a:t>
            </a:r>
            <a:r>
              <a:rPr lang="ja-JP" altLang="en-US" b="1" dirty="0"/>
              <a:t>）</a:t>
            </a:r>
            <a:endParaRPr kumimoji="1" lang="en-US" altLang="ja-JP" b="1" dirty="0"/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25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78947"/>
              </p:ext>
            </p:extLst>
          </p:nvPr>
        </p:nvGraphicFramePr>
        <p:xfrm>
          <a:off x="677334" y="2524579"/>
          <a:ext cx="10238316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167">
                  <a:extLst>
                    <a:ext uri="{9D8B030D-6E8A-4147-A177-3AD203B41FA5}">
                      <a16:colId xmlns:a16="http://schemas.microsoft.com/office/drawing/2014/main" val="2058968364"/>
                    </a:ext>
                  </a:extLst>
                </a:gridCol>
                <a:gridCol w="3440949">
                  <a:extLst>
                    <a:ext uri="{9D8B030D-6E8A-4147-A177-3AD203B41FA5}">
                      <a16:colId xmlns:a16="http://schemas.microsoft.com/office/drawing/2014/main" val="884948338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1236273215"/>
                    </a:ext>
                  </a:extLst>
                </a:gridCol>
                <a:gridCol w="2838450">
                  <a:extLst>
                    <a:ext uri="{9D8B030D-6E8A-4147-A177-3AD203B41FA5}">
                      <a16:colId xmlns:a16="http://schemas.microsoft.com/office/drawing/2014/main" val="6476337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種目ごとの合計人数（人）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件数（件）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１件あたりの人数（人）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8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14.6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916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野球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11.2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40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5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柔道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6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剣道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19.2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25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体操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1,030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343.3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907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空手道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21.3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18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ドッジボール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3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少林寺拳法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56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バドミントン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377095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362450" y="4090586"/>
            <a:ext cx="1924050" cy="280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協会の</a:t>
            </a:r>
            <a:r>
              <a:rPr lang="en-US" altLang="ja-JP" sz="1200" dirty="0"/>
              <a:t>1,000</a:t>
            </a:r>
            <a:r>
              <a:rPr lang="ja-JP" altLang="en-US" sz="1200" dirty="0"/>
              <a:t>人を除く</a:t>
            </a:r>
            <a:endParaRPr kumimoji="1" lang="en-US" altLang="ja-JP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29100" y="4826878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総合型の</a:t>
            </a:r>
            <a:r>
              <a:rPr lang="en-US" altLang="ja-JP" sz="1200" dirty="0"/>
              <a:t>1,000</a:t>
            </a:r>
            <a:r>
              <a:rPr lang="ja-JP" altLang="en-US" sz="1200" dirty="0"/>
              <a:t>人を含む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243519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（５）休日部活動地域移行について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9397266" cy="3880773"/>
          </a:xfrm>
        </p:spPr>
        <p:txBody>
          <a:bodyPr/>
          <a:lstStyle/>
          <a:p>
            <a:r>
              <a:rPr kumimoji="1" lang="ja-JP" altLang="en-US" b="1" dirty="0"/>
              <a:t>１か月１人あたりの団費</a:t>
            </a:r>
            <a:r>
              <a:rPr kumimoji="1" lang="en-US" altLang="ja-JP" b="1" dirty="0"/>
              <a:t>※</a:t>
            </a:r>
            <a:r>
              <a:rPr kumimoji="1" lang="ja-JP" altLang="en-US" b="1" dirty="0"/>
              <a:t>（種目別件数）</a:t>
            </a:r>
            <a:r>
              <a:rPr lang="en-US" altLang="ja-JP" sz="1050" dirty="0"/>
              <a:t>※</a:t>
            </a:r>
            <a:r>
              <a:rPr lang="ja-JP" altLang="en-US" sz="1050" dirty="0"/>
              <a:t>スポーツ活動に必要な道具等に係る費用は除く</a:t>
            </a:r>
          </a:p>
          <a:p>
            <a:endParaRPr kumimoji="1" lang="en-US" altLang="ja-JP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26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77384"/>
              </p:ext>
            </p:extLst>
          </p:nvPr>
        </p:nvGraphicFramePr>
        <p:xfrm>
          <a:off x="677334" y="2511132"/>
          <a:ext cx="9397266" cy="37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278">
                  <a:extLst>
                    <a:ext uri="{9D8B030D-6E8A-4147-A177-3AD203B41FA5}">
                      <a16:colId xmlns:a16="http://schemas.microsoft.com/office/drawing/2014/main" val="2058968364"/>
                    </a:ext>
                  </a:extLst>
                </a:gridCol>
                <a:gridCol w="510988">
                  <a:extLst>
                    <a:ext uri="{9D8B030D-6E8A-4147-A177-3AD203B41FA5}">
                      <a16:colId xmlns:a16="http://schemas.microsoft.com/office/drawing/2014/main" val="88494833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23627321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64763373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96505914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13655676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78878776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0271467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01654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0</a:t>
                      </a:r>
                      <a:r>
                        <a:rPr kumimoji="1" lang="ja-JP" altLang="en-US" sz="16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1,000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1,001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2,000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2,001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3,001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4,000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4,001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5,000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5,001</a:t>
                      </a:r>
                      <a:r>
                        <a:rPr kumimoji="1" lang="ja-JP" altLang="en-US" sz="1400" dirty="0"/>
                        <a:t>円～</a:t>
                      </a:r>
                      <a:r>
                        <a:rPr kumimoji="1" lang="en-US" altLang="ja-JP" sz="1400" dirty="0"/>
                        <a:t>10,000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10,001</a:t>
                      </a:r>
                      <a:r>
                        <a:rPr kumimoji="1" lang="ja-JP" altLang="en-US" sz="1400" dirty="0"/>
                        <a:t>円～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8850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バレーボール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8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916976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野球</a:t>
                      </a:r>
                      <a:endParaRPr kumimoji="1" lang="en-US" altLang="ja-JP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3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9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025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サッカー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0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530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柔道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2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67878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剣道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3</a:t>
                      </a:r>
                      <a:endParaRPr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25886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体操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90719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空手道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18363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ドッジボール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3078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少林寺拳法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5619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バドミントン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3770958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9274002" y="2236075"/>
            <a:ext cx="9127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単位：件</a:t>
            </a:r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7334" y="6282739"/>
            <a:ext cx="5320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受入れ可否について、「現時点では判断できない」と回答した件数も含む。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92814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２．アンケート集計結果</a:t>
            </a:r>
            <a:br>
              <a:rPr kumimoji="1" lang="en-US" altLang="ja-JP" b="1" dirty="0"/>
            </a:br>
            <a:r>
              <a:rPr lang="ja-JP" altLang="en-US" b="1" dirty="0"/>
              <a:t>（１）回答者について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73956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当該団体における役職・役割（複数回答可）</a:t>
            </a:r>
            <a:endParaRPr kumimoji="1" lang="en-US" altLang="ja-JP" b="1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その他：コーチ、監督、指導者、事務局長、理事・理事長・副理事長、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部活動顧問、連絡係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2" y="2548390"/>
            <a:ext cx="7500051" cy="264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3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２．アンケート集計結果</a:t>
            </a:r>
            <a:br>
              <a:rPr kumimoji="1"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17302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b="1" dirty="0"/>
              <a:t>種目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バレーボール（６）：５７件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野球（１）：３２件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サッカー（３）：１３件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柔道（１０）：７件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剣道（９）：６件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体操（１５）、空手道（１７）、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ドッジボール（２０）：５件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少林寺拳法：４件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バドミントン：３件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ソフトボール：２件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バスケットボール、卓球、陸上、ハンドホール、弓道：１件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その他（２２）：９件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1631" y="1262093"/>
            <a:ext cx="4238625" cy="374332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745673" y="2160589"/>
            <a:ext cx="3934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かっこ内の数字は、円グラフ中の数字と対応するもの。</a:t>
            </a:r>
          </a:p>
        </p:txBody>
      </p:sp>
    </p:spTree>
    <p:extLst>
      <p:ext uri="{BB962C8B-B14F-4D97-AF65-F5344CB8AC3E}">
        <p14:creationId xmlns:p14="http://schemas.microsoft.com/office/powerpoint/2010/main" val="61839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160589"/>
            <a:ext cx="9713576" cy="4101666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団体の類型（複数回答可）</a:t>
            </a:r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endParaRPr kumimoji="1" lang="en-US" altLang="ja-JP" b="1" dirty="0"/>
          </a:p>
          <a:p>
            <a:endParaRPr lang="en-US" altLang="ja-JP" b="1" dirty="0"/>
          </a:p>
          <a:p>
            <a:pPr marL="0" indent="0">
              <a:buNone/>
            </a:pPr>
            <a:r>
              <a:rPr lang="ja-JP" altLang="en-US" dirty="0"/>
              <a:t>　回答件数の多い順に、相模原種目協会登録団体、スポーツ少年団、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市以外（国や県）の種目協会登録団体、総合型地域スポーツクラブという結果となった。</a:t>
            </a:r>
            <a:endParaRPr kumimoji="1" lang="en-US" altLang="ja-JP" dirty="0"/>
          </a:p>
          <a:p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２．アンケート集計結果</a:t>
            </a:r>
            <a:br>
              <a:rPr kumimoji="1"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2539765"/>
            <a:ext cx="7438138" cy="265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8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構成員人数</a:t>
            </a:r>
            <a:r>
              <a:rPr lang="ja-JP" altLang="en-US" b="1" dirty="0"/>
              <a:t>（</a:t>
            </a:r>
            <a:r>
              <a:rPr kumimoji="1" lang="ja-JP" altLang="en-US" b="1" dirty="0"/>
              <a:t>種目別</a:t>
            </a:r>
            <a:r>
              <a:rPr lang="ja-JP" altLang="en-US" b="1" dirty="0"/>
              <a:t>平均値</a:t>
            </a:r>
            <a:r>
              <a:rPr kumimoji="1" lang="ja-JP" altLang="en-US" b="1" dirty="0"/>
              <a:t>）</a:t>
            </a:r>
            <a:r>
              <a:rPr kumimoji="1"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1284"/>
              </p:ext>
            </p:extLst>
          </p:nvPr>
        </p:nvGraphicFramePr>
        <p:xfrm>
          <a:off x="677334" y="2520460"/>
          <a:ext cx="812800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05896836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8494833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362732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476337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89939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8334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団体運営者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小学生以下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中学生以下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高校生以上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全体人数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8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916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野球</a:t>
                      </a:r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21.5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71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66.1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615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柔道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14.7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17.9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26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剣道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325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体操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109.2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907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空手道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118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ドッジボール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33.8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43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少林寺拳法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856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バドミントン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377095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077200" y="2290270"/>
            <a:ext cx="855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単位：人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2013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各構成員人数</a:t>
            </a:r>
            <a:r>
              <a:rPr lang="ja-JP" altLang="en-US" b="1" dirty="0"/>
              <a:t>の全体人数に占める割合（</a:t>
            </a:r>
            <a:r>
              <a:rPr kumimoji="1" lang="ja-JP" altLang="en-US" b="1" dirty="0"/>
              <a:t>種目別</a:t>
            </a:r>
            <a:r>
              <a:rPr lang="ja-JP" altLang="en-US" b="1" dirty="0"/>
              <a:t>平均値</a:t>
            </a:r>
            <a:r>
              <a:rPr kumimoji="1" lang="ja-JP" altLang="en-US" b="1" dirty="0"/>
              <a:t>）</a:t>
            </a:r>
            <a:r>
              <a:rPr kumimoji="1"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88211"/>
              </p:ext>
            </p:extLst>
          </p:nvPr>
        </p:nvGraphicFramePr>
        <p:xfrm>
          <a:off x="677334" y="2520460"/>
          <a:ext cx="812800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05896836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8494833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362732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476337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89939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8334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種目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団体運営者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小学生以下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中学生以下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高校生以上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全体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8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バレーボール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916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kumimoji="1" lang="ja-JP" alt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野球</a:t>
                      </a:r>
                      <a:endParaRPr kumimoji="1" lang="en-US" altLang="ja-JP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10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15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柔道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678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剣道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258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体操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907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空手道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118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ドッジボール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3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少林寺拳法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856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バドミントン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457200" rtl="0" eaLnBrk="1" fontAlgn="ctr" latinLnBrk="0" hangingPunct="1"/>
                      <a:r>
                        <a:rPr kumimoji="1" lang="en-US" altLang="ja-JP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3770958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8077200" y="2290270"/>
            <a:ext cx="855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単位：％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2705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２．アンケート集計結果</a:t>
            </a:r>
            <a:br>
              <a:rPr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9190566" cy="3880773"/>
          </a:xfrm>
        </p:spPr>
        <p:txBody>
          <a:bodyPr/>
          <a:lstStyle/>
          <a:p>
            <a:r>
              <a:rPr kumimoji="1" lang="ja-JP" altLang="en-US" b="1" dirty="0"/>
              <a:t>（参考）部活動の延長として活動を実施する</a:t>
            </a:r>
            <a:r>
              <a:rPr lang="ja-JP" altLang="en-US" b="1" dirty="0"/>
              <a:t>団体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団体名に「中学校」を含む件数　２０件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種目：バレーボール　</a:t>
            </a:r>
            <a:r>
              <a:rPr lang="ja-JP" altLang="en-US" dirty="0"/>
              <a:t>２０件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加入条件：部活動への加入、入部届の提出等　４件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利用施設の類型：学校体育施設　２０件、市スポーツ施設　１件（複数回答可）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活動頻度：週３回以上　１９件、週２回　１件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指導者の資格等：教職員　１８件、部活動技術指導者　７件（複数回答可）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86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kumimoji="1" lang="ja-JP" altLang="en-US" b="1" dirty="0"/>
              <a:t>性別による加入制限の有無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　なし（３）：１０１件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女子のみ（２）：３３件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男子のみ（１）：１９件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1600" b="1" dirty="0"/>
              <a:t>（参考）加入制限ありと回答した団体の種目内訳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00D7D-E052-45F2-A071-8FFE42D373F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２．アンケート集計結果</a:t>
            </a:r>
            <a:br>
              <a:rPr kumimoji="1" lang="en-US" altLang="ja-JP" b="1" dirty="0"/>
            </a:br>
            <a:r>
              <a:rPr lang="ja-JP" altLang="en-US" b="1" dirty="0"/>
              <a:t>（２）団体について</a:t>
            </a:r>
            <a:endParaRPr kumimoji="1" lang="ja-JP" altLang="en-US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341" y="1279496"/>
            <a:ext cx="4248150" cy="3714750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18142"/>
              </p:ext>
            </p:extLst>
          </p:nvPr>
        </p:nvGraphicFramePr>
        <p:xfrm>
          <a:off x="914398" y="4527138"/>
          <a:ext cx="5181602" cy="140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1">
                  <a:extLst>
                    <a:ext uri="{9D8B030D-6E8A-4147-A177-3AD203B41FA5}">
                      <a16:colId xmlns:a16="http://schemas.microsoft.com/office/drawing/2014/main" val="2801891499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1617704139"/>
                    </a:ext>
                  </a:extLst>
                </a:gridCol>
              </a:tblGrid>
              <a:tr h="418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男子のみ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女子のみ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9960993"/>
                  </a:ext>
                </a:extLst>
              </a:tr>
              <a:tr h="98941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野球、サッカー、</a:t>
                      </a:r>
                      <a:endParaRPr lang="en-US" altLang="ja-JP" dirty="0"/>
                    </a:p>
                    <a:p>
                      <a:r>
                        <a:rPr lang="ja-JP" altLang="en-US" dirty="0"/>
                        <a:t>バレーボール、剣道、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ソフトボール、</a:t>
                      </a:r>
                      <a:endParaRPr kumimoji="1" lang="en-US" altLang="ja-JP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バレーボール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1378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99605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395</TotalTime>
  <Words>2032</Words>
  <Application>Microsoft Office PowerPoint</Application>
  <PresentationFormat>ワイド画面</PresentationFormat>
  <Paragraphs>647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游ゴシック</vt:lpstr>
      <vt:lpstr>Arial</vt:lpstr>
      <vt:lpstr>Trebuchet MS</vt:lpstr>
      <vt:lpstr>Wingdings 3</vt:lpstr>
      <vt:lpstr>ファセット</vt:lpstr>
      <vt:lpstr>休日部活動地域移行検討に係るアンケート集計結果について</vt:lpstr>
      <vt:lpstr>１．アンケート概要</vt:lpstr>
      <vt:lpstr>２．アンケート集計結果 （１）回答者について</vt:lpstr>
      <vt:lpstr>２．アンケート集計結果 （２）団体について</vt:lpstr>
      <vt:lpstr>２．アンケート集計結果 （２）団体について</vt:lpstr>
      <vt:lpstr>２．アンケート集計結果 （２）団体について</vt:lpstr>
      <vt:lpstr>２．アンケート集計結果 （２）団体について</vt:lpstr>
      <vt:lpstr>２．アンケート集計結果 （２）団体について</vt:lpstr>
      <vt:lpstr>２．アンケート集計結果 （２）団体について</vt:lpstr>
      <vt:lpstr>２．アンケート集計結果 （２）団体について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（３）活動について</vt:lpstr>
      <vt:lpstr>２．アンケート集計結果 （４）指導者について</vt:lpstr>
      <vt:lpstr>２．アンケート集計結果 （４）指導者について</vt:lpstr>
      <vt:lpstr>２．アンケート集計結果 （５）休日部活動地域移行について</vt:lpstr>
      <vt:lpstr>２．アンケート集計結果 （５）休日部活動地域移行について</vt:lpstr>
      <vt:lpstr>２．アンケート集計結果 （５）休日部活動地域移行について</vt:lpstr>
      <vt:lpstr>２．アンケート集計結果 （５）休日部活動地域移行について</vt:lpstr>
      <vt:lpstr>２．アンケート集計結果 （５）休日部活動地域移行について</vt:lpstr>
      <vt:lpstr>２．アンケート集計結果 （５）休日部活動地域移行について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休日部活動地域移行検討に係るアンケートについて（結果）</dc:title>
  <dc:creator>横山 萌子</dc:creator>
  <cp:lastModifiedBy>スポーツ協会 相模原市</cp:lastModifiedBy>
  <cp:revision>36</cp:revision>
  <dcterms:created xsi:type="dcterms:W3CDTF">2023-10-02T03:02:39Z</dcterms:created>
  <dcterms:modified xsi:type="dcterms:W3CDTF">2024-05-21T07:56:00Z</dcterms:modified>
</cp:coreProperties>
</file>